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2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6464" y="609676"/>
            <a:ext cx="779907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7231" y="308228"/>
            <a:ext cx="10057536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2011197"/>
            <a:ext cx="10302875" cy="372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99164" y="633475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openxmlformats.org/officeDocument/2006/relationships/image" Target="../media/image46.jp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rmatica.cv.uma.es/pluginfile.php/633291/mod_resource/content/0/A5-Bandyopadhyay-BIO2007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informatica.cv.uma.es/pluginfile.php/633289/mod_resource/content/0/A4-abstract-yeast-reproduction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rmatica.cv.uma.es/pluginfile.php/633290/mod_resource/content/0/A3-Bioinformatics-2002-Tomida-1073-83.pdf" TargetMode="External"/><Relationship Id="rId5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10" Type="http://schemas.openxmlformats.org/officeDocument/2006/relationships/hyperlink" Target="https://www.ibm.com/topics/k-means-clustering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en.wikipedia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hiHofi/Aprendizaje-Computaciona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0201" y="2624785"/>
            <a:ext cx="56299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151255" algn="l"/>
                <a:tab pos="1830705" algn="l"/>
                <a:tab pos="2398395" algn="l"/>
                <a:tab pos="2923540" algn="l"/>
                <a:tab pos="3581400" algn="l"/>
                <a:tab pos="4124960" algn="l"/>
                <a:tab pos="4578350" algn="l"/>
                <a:tab pos="5257800" algn="l"/>
              </a:tabLst>
            </a:pPr>
            <a:r>
              <a:rPr sz="6000" spc="-50" dirty="0">
                <a:solidFill>
                  <a:srgbClr val="AF58FC"/>
                </a:solidFill>
              </a:rPr>
              <a:t>C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l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u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s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t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e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r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i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n</a:t>
            </a:r>
            <a:r>
              <a:rPr sz="6000" dirty="0">
                <a:solidFill>
                  <a:srgbClr val="AF58FC"/>
                </a:solidFill>
              </a:rPr>
              <a:t>	</a:t>
            </a:r>
            <a:r>
              <a:rPr sz="6000" spc="-50" dirty="0">
                <a:solidFill>
                  <a:srgbClr val="AF58FC"/>
                </a:solidFill>
              </a:rPr>
              <a:t>g</a:t>
            </a:r>
            <a:endParaRPr sz="6000" dirty="0"/>
          </a:p>
        </p:txBody>
      </p:sp>
      <p:sp>
        <p:nvSpPr>
          <p:cNvPr id="5" name="object 5"/>
          <p:cNvSpPr txBox="1"/>
          <p:nvPr/>
        </p:nvSpPr>
        <p:spPr>
          <a:xfrm>
            <a:off x="1015390" y="3499865"/>
            <a:ext cx="993076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298450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7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c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g p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		k</a:t>
            </a:r>
            <a:r>
              <a:rPr sz="4000" spc="9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4000" spc="8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4000" spc="8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4000" spc="8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4000" spc="8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4000" spc="8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000" spc="-5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4000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532119"/>
            <a:ext cx="12192000" cy="1324610"/>
            <a:chOff x="0" y="5532119"/>
            <a:chExt cx="12192000" cy="1324610"/>
          </a:xfrm>
        </p:grpSpPr>
        <p:sp>
          <p:nvSpPr>
            <p:cNvPr id="7" name="object 7"/>
            <p:cNvSpPr/>
            <p:nvPr/>
          </p:nvSpPr>
          <p:spPr>
            <a:xfrm>
              <a:off x="0" y="5532119"/>
              <a:ext cx="12192000" cy="1324610"/>
            </a:xfrm>
            <a:custGeom>
              <a:avLst/>
              <a:gdLst/>
              <a:ahLst/>
              <a:cxnLst/>
              <a:rect l="l" t="t" r="r" b="b"/>
              <a:pathLst>
                <a:path w="12192000" h="1324609">
                  <a:moveTo>
                    <a:pt x="12192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12192000" y="1324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440" y="5903976"/>
              <a:ext cx="2932938" cy="5676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123" y="5903976"/>
              <a:ext cx="2362962" cy="5676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68395" y="5968085"/>
            <a:ext cx="5705475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00"/>
              </a:spcBef>
              <a:tabLst>
                <a:tab pos="1222375" algn="l"/>
                <a:tab pos="2818130" algn="l"/>
                <a:tab pos="372999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J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b="1" spc="-165" dirty="0">
                <a:solidFill>
                  <a:srgbClr val="E3E6EB"/>
                </a:solidFill>
                <a:latin typeface="Trebuchet MS"/>
                <a:cs typeface="Trebuchet MS"/>
              </a:rPr>
              <a:t>L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5" dirty="0">
                <a:solidFill>
                  <a:srgbClr val="E3E6EB"/>
                </a:solidFill>
                <a:latin typeface="Trebuchet MS"/>
                <a:cs typeface="Trebuchet MS"/>
              </a:rPr>
              <a:t>u</a:t>
            </a:r>
            <a:r>
              <a:rPr sz="2000" b="1" spc="-30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110" dirty="0">
                <a:solidFill>
                  <a:srgbClr val="E3E6EB"/>
                </a:solidFill>
                <a:latin typeface="Trebuchet MS"/>
                <a:cs typeface="Trebuchet MS"/>
              </a:rPr>
              <a:t>k</a:t>
            </a:r>
            <a:r>
              <a:rPr sz="2000" b="1" spc="-32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á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š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	</a:t>
            </a:r>
            <a:r>
              <a:rPr sz="2000" b="1" spc="50" dirty="0">
                <a:solidFill>
                  <a:srgbClr val="E3E6EB"/>
                </a:solidFill>
                <a:latin typeface="Trebuchet MS"/>
                <a:cs typeface="Trebuchet MS"/>
              </a:rPr>
              <a:t>H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E3E6EB"/>
                </a:solidFill>
                <a:latin typeface="Trebuchet MS"/>
                <a:cs typeface="Trebuchet MS"/>
              </a:rPr>
              <a:t>of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m</a:t>
            </a:r>
            <a:r>
              <a:rPr sz="2000" b="1" spc="-33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a</a:t>
            </a:r>
            <a:r>
              <a:rPr sz="2000" b="1" spc="-33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ts val="2085"/>
              </a:lnSpc>
            </a:pP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>
              <a:lnSpc>
                <a:spcPts val="4750"/>
              </a:lnSpc>
              <a:spcBef>
                <a:spcPts val="700"/>
              </a:spcBef>
            </a:pPr>
            <a:r>
              <a:rPr spc="-10" dirty="0"/>
              <a:t>K-</a:t>
            </a:r>
            <a:r>
              <a:rPr dirty="0"/>
              <a:t>means</a:t>
            </a:r>
            <a:r>
              <a:rPr spc="-170" dirty="0"/>
              <a:t> </a:t>
            </a:r>
            <a:r>
              <a:rPr spc="-10" dirty="0"/>
              <a:t>Clustering</a:t>
            </a:r>
            <a:r>
              <a:rPr spc="-90" dirty="0"/>
              <a:t> </a:t>
            </a:r>
            <a:r>
              <a:rPr spc="-195" dirty="0">
                <a:latin typeface="Noto Sans Mono CJK HK"/>
                <a:cs typeface="Noto Sans Mono CJK HK"/>
              </a:rPr>
              <a:t>–</a:t>
            </a:r>
            <a:r>
              <a:rPr spc="-1205" dirty="0">
                <a:latin typeface="Noto Sans Mono CJK HK"/>
                <a:cs typeface="Noto Sans Mono CJK HK"/>
              </a:rPr>
              <a:t> </a:t>
            </a:r>
            <a:r>
              <a:rPr spc="-10" dirty="0"/>
              <a:t>evaluating</a:t>
            </a:r>
            <a:r>
              <a:rPr spc="-85" dirty="0"/>
              <a:t> </a:t>
            </a:r>
            <a:r>
              <a:rPr spc="-10" dirty="0"/>
              <a:t>clustering performance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2867" y="3329940"/>
            <a:ext cx="7469124" cy="3162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06982" y="1806651"/>
            <a:ext cx="9136380" cy="1236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89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Silhouette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metric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assessing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quality of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dataset:</a:t>
            </a:r>
            <a:endParaRPr sz="1600" dirty="0">
              <a:latin typeface="Arial"/>
              <a:cs typeface="Arial"/>
            </a:endParaRPr>
          </a:p>
          <a:p>
            <a:pPr marL="299085" marR="156845" indent="-287020">
              <a:lnSpc>
                <a:spcPts val="1920"/>
              </a:lnSpc>
              <a:spcBef>
                <a:spcPts val="35"/>
              </a:spcBef>
              <a:buFont typeface="Carlito"/>
              <a:buChar char="-"/>
              <a:tabLst>
                <a:tab pos="299085" algn="l"/>
              </a:tabLst>
            </a:pP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sz="16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sz="16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6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located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near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decision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boundary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two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clusters,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suggesting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difficult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assign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endParaRPr sz="1600" dirty="0">
              <a:latin typeface="Carlito"/>
              <a:cs typeface="Carlito"/>
            </a:endParaRPr>
          </a:p>
          <a:p>
            <a:pPr marL="299085" indent="-286385">
              <a:lnSpc>
                <a:spcPts val="1855"/>
              </a:lnSpc>
              <a:buFont typeface="Carlito"/>
              <a:buChar char="-"/>
              <a:tabLst>
                <a:tab pos="299085" algn="l"/>
              </a:tabLst>
            </a:pP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sz="16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sz="16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well-clustered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clearly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separated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16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clusters</a:t>
            </a:r>
            <a:endParaRPr sz="1600" dirty="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Carlito"/>
              <a:buChar char="-"/>
              <a:tabLst>
                <a:tab pos="299085" algn="l"/>
              </a:tabLst>
            </a:pP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sz="16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sz="16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-1</a:t>
            </a:r>
            <a:r>
              <a:rPr sz="16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misclassified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well-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spc="-7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dirty="0"/>
              <a:t>existing</a:t>
            </a:r>
            <a:r>
              <a:rPr spc="-85" dirty="0"/>
              <a:t> </a:t>
            </a:r>
            <a:r>
              <a:rPr dirty="0"/>
              <a:t>results</a:t>
            </a:r>
            <a:r>
              <a:rPr spc="-80" dirty="0"/>
              <a:t> </a:t>
            </a:r>
            <a:r>
              <a:rPr spc="-50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5819" y="1873757"/>
            <a:ext cx="4340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proportion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overlap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705355"/>
            <a:ext cx="3124200" cy="614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460" y="2400300"/>
            <a:ext cx="10165080" cy="41910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spc="-7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dirty="0"/>
              <a:t>existing</a:t>
            </a:r>
            <a:r>
              <a:rPr spc="-85" dirty="0"/>
              <a:t> </a:t>
            </a:r>
            <a:r>
              <a:rPr dirty="0"/>
              <a:t>results</a:t>
            </a:r>
            <a:r>
              <a:rPr spc="-80" dirty="0"/>
              <a:t> </a:t>
            </a:r>
            <a:r>
              <a:rPr spc="-50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8010" y="1669795"/>
            <a:ext cx="4314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7795" y="1534667"/>
            <a:ext cx="7411720" cy="5118100"/>
            <a:chOff x="2177795" y="1534667"/>
            <a:chExt cx="7411720" cy="5118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7795" y="1534667"/>
              <a:ext cx="2615184" cy="5486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1" y="2115311"/>
              <a:ext cx="6986016" cy="45369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14173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spc="-7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dirty="0"/>
              <a:t>existing</a:t>
            </a:r>
            <a:r>
              <a:rPr spc="-85" dirty="0"/>
              <a:t> </a:t>
            </a:r>
            <a:r>
              <a:rPr dirty="0"/>
              <a:t>results</a:t>
            </a:r>
            <a:r>
              <a:rPr spc="-80" dirty="0"/>
              <a:t> </a:t>
            </a:r>
            <a:r>
              <a:rPr spc="-50" dirty="0"/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86959" y="1620469"/>
            <a:ext cx="6998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measure,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d(xg,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xg)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Euclidean,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Manhattan,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etc.)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6083" y="1484375"/>
            <a:ext cx="2016251" cy="7940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8735" y="2481072"/>
            <a:ext cx="8034527" cy="394868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099945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Average</a:t>
            </a:r>
            <a:r>
              <a:rPr spc="-185" dirty="0"/>
              <a:t> </a:t>
            </a:r>
            <a:r>
              <a:rPr dirty="0"/>
              <a:t>temporal</a:t>
            </a:r>
            <a:r>
              <a:rPr spc="-185" dirty="0"/>
              <a:t> </a:t>
            </a:r>
            <a:r>
              <a:rPr spc="-10" dirty="0"/>
              <a:t>profiles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3916" y="1808988"/>
            <a:ext cx="8964168" cy="44165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340225" marR="5080" indent="-3940175">
              <a:lnSpc>
                <a:spcPts val="4750"/>
              </a:lnSpc>
              <a:spcBef>
                <a:spcPts val="700"/>
              </a:spcBef>
            </a:pPr>
            <a:r>
              <a:rPr dirty="0"/>
              <a:t>Normalizing</a:t>
            </a:r>
            <a:r>
              <a:rPr spc="-105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dirty="0"/>
              <a:t>start</a:t>
            </a:r>
            <a:r>
              <a:rPr spc="-95" dirty="0"/>
              <a:t> </a:t>
            </a:r>
            <a:r>
              <a:rPr dirty="0"/>
              <a:t>at</a:t>
            </a:r>
            <a:r>
              <a:rPr spc="-90" dirty="0"/>
              <a:t> </a:t>
            </a:r>
            <a:r>
              <a:rPr dirty="0"/>
              <a:t>0</a:t>
            </a:r>
            <a:r>
              <a:rPr spc="-95" dirty="0"/>
              <a:t> </a:t>
            </a:r>
            <a:r>
              <a:rPr dirty="0"/>
              <a:t>at</a:t>
            </a:r>
            <a:r>
              <a:rPr spc="-90" dirty="0"/>
              <a:t> </a:t>
            </a:r>
            <a:r>
              <a:rPr spc="-20" dirty="0"/>
              <a:t>time </a:t>
            </a:r>
            <a:r>
              <a:rPr dirty="0"/>
              <a:t>step</a:t>
            </a:r>
            <a:r>
              <a:rPr spc="-125" dirty="0"/>
              <a:t> </a:t>
            </a:r>
            <a:r>
              <a:rPr spc="-50" dirty="0"/>
              <a:t>0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3992" y="1661160"/>
            <a:ext cx="6224015" cy="493014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211328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results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848867" y="1690116"/>
            <a:ext cx="9180830" cy="4518660"/>
            <a:chOff x="848867" y="1690116"/>
            <a:chExt cx="9180830" cy="451866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5805" y="2600198"/>
              <a:ext cx="6430391" cy="25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867" y="1930908"/>
              <a:ext cx="5062728" cy="38663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4203" y="1690116"/>
              <a:ext cx="3825240" cy="451866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829816" y="2025141"/>
            <a:ext cx="627316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Similarity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clusters: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which suggests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regulated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biological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processes.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Differences</a:t>
            </a:r>
            <a:r>
              <a:rPr sz="1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clusters:</a:t>
            </a:r>
            <a:endParaRPr sz="180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seen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clusters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gene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diverse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grouped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functions.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525520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spc="-20" dirty="0"/>
              <a:t> </a:t>
            </a:r>
            <a:r>
              <a:rPr spc="-10" dirty="0"/>
              <a:t>sources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dirty="0"/>
              <a:t>Slides</a:t>
            </a:r>
            <a:r>
              <a:rPr spc="-50" dirty="0"/>
              <a:t> </a:t>
            </a:r>
            <a:r>
              <a:rPr dirty="0"/>
              <a:t>from</a:t>
            </a:r>
            <a:r>
              <a:rPr spc="-5" dirty="0"/>
              <a:t> </a:t>
            </a:r>
            <a:r>
              <a:rPr spc="-10" dirty="0"/>
              <a:t>Lecture</a:t>
            </a:r>
          </a:p>
          <a:p>
            <a:pPr marL="299085" marR="311150" indent="-287020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5"/>
              </a:rPr>
              <a:t>https://informatica.cv.uma.es/pluginfile.php/633288/mod_resource/content/0/A1-Comparison-Bioinformatics-</a:t>
            </a:r>
            <a:r>
              <a:rPr u="none" spc="-10" dirty="0"/>
              <a:t> </a:t>
            </a:r>
            <a:r>
              <a:rPr u="sng" spc="-20" dirty="0">
                <a:uFill>
                  <a:solidFill>
                    <a:srgbClr val="FFFFFF"/>
                  </a:solidFill>
                </a:uFill>
                <a:hlinkClick r:id="rId5"/>
              </a:rPr>
              <a:t>2003-</a:t>
            </a:r>
            <a:r>
              <a:rPr u="sng" spc="-10" dirty="0">
                <a:uFill>
                  <a:solidFill>
                    <a:srgbClr val="FFFFFF"/>
                  </a:solidFill>
                </a:uFill>
                <a:hlinkClick r:id="rId5"/>
              </a:rPr>
              <a:t>Datta.pdf</a:t>
            </a:r>
          </a:p>
          <a:p>
            <a:pPr marL="299085" marR="1772285" indent="-287020">
              <a:lnSpc>
                <a:spcPct val="100000"/>
              </a:lnSpc>
              <a:spcBef>
                <a:spcPts val="1000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5"/>
              </a:rPr>
              <a:t>https://informatica.cv.uma.es/pluginfile.php/633287/mod_resource/content/1/A2-</a:t>
            </a:r>
            <a:r>
              <a:rPr u="none" spc="-10" dirty="0"/>
              <a:t> </a:t>
            </a:r>
            <a:r>
              <a:rPr u="sng" spc="-10" dirty="0">
                <a:uFill>
                  <a:solidFill>
                    <a:srgbClr val="FFFFFF"/>
                  </a:solidFill>
                </a:uFill>
                <a:hlinkClick r:id="rId5"/>
              </a:rPr>
              <a:t>The%20Transcriptional%20Program%20of%20Sporulation%20in%20Budding%20Yeast.pdf</a:t>
            </a:r>
          </a:p>
          <a:p>
            <a:pPr marL="299085" marR="233679" indent="-287020">
              <a:lnSpc>
                <a:spcPct val="100000"/>
              </a:lnSpc>
              <a:spcBef>
                <a:spcPts val="1005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6"/>
              </a:rPr>
              <a:t>https://informatica.cv.uma.es/pluginfile.php/633290/mod_resource/content/0/A3-Bioinformatics-</a:t>
            </a:r>
            <a:r>
              <a:rPr u="sng" spc="-20" dirty="0">
                <a:uFill>
                  <a:solidFill>
                    <a:srgbClr val="FFFFFF"/>
                  </a:solidFill>
                </a:uFill>
                <a:hlinkClick r:id="rId6"/>
              </a:rPr>
              <a:t>2002-</a:t>
            </a:r>
            <a:r>
              <a:rPr u="sng" spc="-10" dirty="0">
                <a:uFill>
                  <a:solidFill>
                    <a:srgbClr val="FFFFFF"/>
                  </a:solidFill>
                </a:uFill>
                <a:hlinkClick r:id="rId6"/>
              </a:rPr>
              <a:t>Tomida-</a:t>
            </a:r>
            <a:r>
              <a:rPr u="none" spc="-10" dirty="0"/>
              <a:t> </a:t>
            </a:r>
            <a:r>
              <a:rPr u="sng" spc="-20" dirty="0">
                <a:uFill>
                  <a:solidFill>
                    <a:srgbClr val="FFFFFF"/>
                  </a:solidFill>
                </a:uFill>
                <a:hlinkClick r:id="rId6"/>
              </a:rPr>
              <a:t>1073-</a:t>
            </a:r>
            <a:r>
              <a:rPr u="sng" spc="-10" dirty="0">
                <a:uFill>
                  <a:solidFill>
                    <a:srgbClr val="FFFFFF"/>
                  </a:solidFill>
                </a:uFill>
                <a:hlinkClick r:id="rId6"/>
              </a:rPr>
              <a:t>83.pdf</a:t>
            </a: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7"/>
              </a:rPr>
              <a:t>https://informatica.cv.uma.es/pluginfile.php/633289/mod_resource/content/0/A4-abstract-yeast-reproduction.pdf</a:t>
            </a: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8"/>
              </a:rPr>
              <a:t>https://informatica.cv.uma.es/pluginfile.php/633291/mod_resource/content/0/A5-Bandyopadhyay-BIO2007.pdf</a:t>
            </a:r>
          </a:p>
          <a:p>
            <a:pPr marL="299085" indent="-286385">
              <a:lnSpc>
                <a:spcPct val="100000"/>
              </a:lnSpc>
              <a:spcBef>
                <a:spcPts val="1010"/>
              </a:spcBef>
              <a:buChar char="-"/>
              <a:tabLst>
                <a:tab pos="299085" algn="l"/>
              </a:tabLst>
            </a:pPr>
            <a:r>
              <a:rPr u="sng" spc="-10" dirty="0">
                <a:uFill>
                  <a:solidFill>
                    <a:srgbClr val="FFFFFF"/>
                  </a:solidFill>
                </a:uFill>
                <a:hlinkClick r:id="rId9"/>
              </a:rPr>
              <a:t>https://en.wikipedia.org/</a:t>
            </a: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u="sng" spc="-20" dirty="0">
                <a:uFill>
                  <a:solidFill>
                    <a:srgbClr val="FFFFFF"/>
                  </a:solidFill>
                </a:uFill>
                <a:hlinkClick r:id="rId10"/>
              </a:rPr>
              <a:t>https://www.ibm.com/topics/k-</a:t>
            </a:r>
            <a:r>
              <a:rPr u="sng" spc="-10" dirty="0">
                <a:uFill>
                  <a:solidFill>
                    <a:srgbClr val="FFFFFF"/>
                  </a:solidFill>
                </a:uFill>
                <a:hlinkClick r:id="rId10"/>
              </a:rPr>
              <a:t>means-clustering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23" y="0"/>
              <a:ext cx="7732776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" y="0"/>
              <a:ext cx="6085840" cy="6858000"/>
            </a:xfrm>
            <a:custGeom>
              <a:avLst/>
              <a:gdLst/>
              <a:ahLst/>
              <a:cxnLst/>
              <a:rect l="l" t="t" r="r" b="b"/>
              <a:pathLst>
                <a:path w="6085840" h="6858000">
                  <a:moveTo>
                    <a:pt x="6085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5332" y="6858000"/>
                  </a:lnTo>
                  <a:lnTo>
                    <a:pt x="60853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3785"/>
              <a:ext cx="4792599" cy="2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62" y="1138174"/>
              <a:ext cx="139191" cy="1391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7868" y="1962911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59" y="0"/>
                  </a:moveTo>
                  <a:lnTo>
                    <a:pt x="13962" y="1494"/>
                  </a:lnTo>
                  <a:lnTo>
                    <a:pt x="6696" y="5572"/>
                  </a:lnTo>
                  <a:lnTo>
                    <a:pt x="1796" y="11626"/>
                  </a:lnTo>
                  <a:lnTo>
                    <a:pt x="0" y="19050"/>
                  </a:lnTo>
                  <a:lnTo>
                    <a:pt x="1796" y="26473"/>
                  </a:lnTo>
                  <a:lnTo>
                    <a:pt x="6696" y="32527"/>
                  </a:lnTo>
                  <a:lnTo>
                    <a:pt x="13962" y="36605"/>
                  </a:lnTo>
                  <a:lnTo>
                    <a:pt x="22859" y="38100"/>
                  </a:lnTo>
                  <a:lnTo>
                    <a:pt x="31757" y="36605"/>
                  </a:lnTo>
                  <a:lnTo>
                    <a:pt x="39023" y="32527"/>
                  </a:lnTo>
                  <a:lnTo>
                    <a:pt x="43923" y="26473"/>
                  </a:lnTo>
                  <a:lnTo>
                    <a:pt x="45719" y="19050"/>
                  </a:lnTo>
                  <a:lnTo>
                    <a:pt x="43923" y="11626"/>
                  </a:lnTo>
                  <a:lnTo>
                    <a:pt x="39023" y="5572"/>
                  </a:lnTo>
                  <a:lnTo>
                    <a:pt x="31757" y="1494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5189" y="1553082"/>
            <a:ext cx="327977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Thank</a:t>
            </a:r>
            <a:r>
              <a:rPr spc="-105" dirty="0"/>
              <a:t> </a:t>
            </a:r>
            <a:r>
              <a:rPr dirty="0"/>
              <a:t>you</a:t>
            </a:r>
            <a:r>
              <a:rPr spc="-105" dirty="0"/>
              <a:t> </a:t>
            </a:r>
            <a:r>
              <a:rPr spc="-25" dirty="0"/>
              <a:t>for </a:t>
            </a:r>
            <a:r>
              <a:rPr dirty="0"/>
              <a:t>your</a:t>
            </a:r>
            <a:r>
              <a:rPr spc="-65" dirty="0"/>
              <a:t> </a:t>
            </a:r>
            <a:r>
              <a:rPr spc="-30" dirty="0"/>
              <a:t>attention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70788" y="3776471"/>
            <a:ext cx="3253104" cy="455295"/>
            <a:chOff x="970788" y="3776471"/>
            <a:chExt cx="3253104" cy="4552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88" y="3776471"/>
              <a:ext cx="1888998" cy="454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9004" y="3776471"/>
              <a:ext cx="1524762" cy="4549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85189" y="3328822"/>
            <a:ext cx="3557904" cy="24936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Co-authors: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Tomasz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Janeczko,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E3E6EB"/>
                </a:solidFill>
                <a:latin typeface="Trebuchet MS"/>
                <a:cs typeface="Trebuchet MS"/>
              </a:rPr>
              <a:t>Lukáš</a:t>
            </a:r>
            <a:r>
              <a:rPr sz="1600" b="1" spc="-114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3E6EB"/>
                </a:solidFill>
                <a:latin typeface="Trebuchet MS"/>
                <a:cs typeface="Trebuchet MS"/>
              </a:rPr>
              <a:t>Hofman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https://github.com/LuhiHofi/Aprendizaje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-</a:t>
            </a: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Computacional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600">
              <a:latin typeface="Arial"/>
              <a:cs typeface="Arial"/>
            </a:endParaRPr>
          </a:p>
          <a:p>
            <a:pPr marL="12700" marR="120014">
              <a:lnSpc>
                <a:spcPct val="1519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Computacional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(2024-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25)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Málaga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239" y="6307937"/>
            <a:ext cx="2347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free</a:t>
            </a:r>
            <a:r>
              <a:rPr sz="1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PowerPoint template</a:t>
            </a:r>
            <a:r>
              <a:rPr sz="1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24564" y="629665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19437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Problem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783437" y="2509054"/>
            <a:ext cx="6978650" cy="377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 marR="5080">
              <a:lnSpc>
                <a:spcPct val="140000"/>
              </a:lnSpc>
              <a:spcBef>
                <a:spcPts val="95"/>
              </a:spcBef>
            </a:pP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Yeast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cells</a:t>
            </a:r>
            <a:r>
              <a:rPr sz="2000" spc="-1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change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special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kind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cell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called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spore.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This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change</a:t>
            </a:r>
            <a:r>
              <a:rPr sz="2000" spc="-7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is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called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sporulation.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By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examining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how</a:t>
            </a:r>
            <a:r>
              <a:rPr sz="2000" spc="-7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genes</a:t>
            </a:r>
            <a:r>
              <a:rPr sz="2000" spc="-6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these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yeast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cells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are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activated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deactivated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sporulation,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scientists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learn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more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about</a:t>
            </a:r>
            <a:r>
              <a:rPr sz="2000" spc="-6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how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genes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work.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sz="2000" dirty="0">
              <a:latin typeface="Carlito"/>
              <a:cs typeface="Carlito"/>
            </a:endParaRPr>
          </a:p>
          <a:p>
            <a:pPr marL="299085" marR="452120" indent="-287020">
              <a:lnSpc>
                <a:spcPct val="15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study,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K-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examine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expression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yeast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sporulation.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findings</a:t>
            </a:r>
            <a:r>
              <a:rPr sz="1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A1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A2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evaluate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biological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relevance.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0666"/>
            <a:ext cx="12192000" cy="6847840"/>
            <a:chOff x="0" y="10666"/>
            <a:chExt cx="12192000" cy="68478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52799"/>
              <a:ext cx="224027" cy="16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6"/>
              <a:ext cx="12191999" cy="68473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1564" y="365760"/>
              <a:ext cx="11549380" cy="6236335"/>
            </a:xfrm>
            <a:custGeom>
              <a:avLst/>
              <a:gdLst/>
              <a:ahLst/>
              <a:cxnLst/>
              <a:rect l="l" t="t" r="r" b="b"/>
              <a:pathLst>
                <a:path w="11549380" h="6236334">
                  <a:moveTo>
                    <a:pt x="11548872" y="0"/>
                  </a:moveTo>
                  <a:lnTo>
                    <a:pt x="0" y="0"/>
                  </a:lnTo>
                  <a:lnTo>
                    <a:pt x="0" y="6236208"/>
                  </a:lnTo>
                  <a:lnTo>
                    <a:pt x="11548872" y="6236208"/>
                  </a:lnTo>
                  <a:lnTo>
                    <a:pt x="1154887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9666" y="3332226"/>
              <a:ext cx="25400" cy="1774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3698" y="3332226"/>
              <a:ext cx="25400" cy="17748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3252" y="3931920"/>
              <a:ext cx="45720" cy="36830"/>
            </a:xfrm>
            <a:custGeom>
              <a:avLst/>
              <a:gdLst/>
              <a:ahLst/>
              <a:cxnLst/>
              <a:rect l="l" t="t" r="r" b="b"/>
              <a:pathLst>
                <a:path w="45719" h="36829">
                  <a:moveTo>
                    <a:pt x="22859" y="0"/>
                  </a:moveTo>
                  <a:lnTo>
                    <a:pt x="13962" y="1428"/>
                  </a:lnTo>
                  <a:lnTo>
                    <a:pt x="6696" y="5333"/>
                  </a:lnTo>
                  <a:lnTo>
                    <a:pt x="1796" y="11144"/>
                  </a:lnTo>
                  <a:lnTo>
                    <a:pt x="0" y="18287"/>
                  </a:lnTo>
                  <a:lnTo>
                    <a:pt x="1796" y="25431"/>
                  </a:lnTo>
                  <a:lnTo>
                    <a:pt x="6696" y="31241"/>
                  </a:lnTo>
                  <a:lnTo>
                    <a:pt x="13962" y="35147"/>
                  </a:lnTo>
                  <a:lnTo>
                    <a:pt x="22859" y="36575"/>
                  </a:lnTo>
                  <a:lnTo>
                    <a:pt x="31757" y="35147"/>
                  </a:lnTo>
                  <a:lnTo>
                    <a:pt x="39023" y="31241"/>
                  </a:lnTo>
                  <a:lnTo>
                    <a:pt x="43923" y="25431"/>
                  </a:lnTo>
                  <a:lnTo>
                    <a:pt x="45719" y="18287"/>
                  </a:lnTo>
                  <a:lnTo>
                    <a:pt x="43923" y="11144"/>
                  </a:lnTo>
                  <a:lnTo>
                    <a:pt x="39023" y="5333"/>
                  </a:lnTo>
                  <a:lnTo>
                    <a:pt x="31757" y="1428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8855" y="2022348"/>
              <a:ext cx="128016" cy="1280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6300" y="5218176"/>
              <a:ext cx="128016" cy="12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037840">
              <a:lnSpc>
                <a:spcPct val="100000"/>
              </a:lnSpc>
              <a:spcBef>
                <a:spcPts val="105"/>
              </a:spcBef>
            </a:pPr>
            <a:r>
              <a:rPr dirty="0"/>
              <a:t>Possible</a:t>
            </a:r>
            <a:r>
              <a:rPr spc="-16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13" name="object 13"/>
          <p:cNvSpPr txBox="1"/>
          <p:nvPr/>
        </p:nvSpPr>
        <p:spPr>
          <a:xfrm>
            <a:off x="1841119" y="1667866"/>
            <a:ext cx="858075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3670" marR="5080" indent="-2680970">
              <a:lnSpc>
                <a:spcPct val="140100"/>
              </a:lnSpc>
              <a:spcBef>
                <a:spcPts val="100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There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are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several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techniques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for</a:t>
            </a:r>
            <a:r>
              <a:rPr sz="2000" spc="-6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clustering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gene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expression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data,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with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its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own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advantages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sz="2000" spc="-2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disadvantages.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5766" y="3455174"/>
            <a:ext cx="2967990" cy="137604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2000" b="1" u="sng" spc="-20" dirty="0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K-</a:t>
            </a:r>
            <a:r>
              <a:rPr sz="2000" b="1" u="sng" dirty="0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means</a:t>
            </a:r>
            <a:r>
              <a:rPr sz="2000" b="1" u="sng" spc="15" dirty="0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 </a:t>
            </a:r>
            <a:r>
              <a:rPr sz="2000" b="1" u="sng" spc="-10" dirty="0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Clustering</a:t>
            </a:r>
            <a:r>
              <a:rPr sz="2000" u="none" spc="-10" dirty="0">
                <a:solidFill>
                  <a:srgbClr val="73EBF8"/>
                </a:solidFill>
                <a:latin typeface="Carlito"/>
                <a:cs typeface="Carlito"/>
              </a:rPr>
              <a:t>:</a:t>
            </a:r>
            <a:endParaRPr sz="2000" dirty="0">
              <a:latin typeface="Carlito"/>
              <a:cs typeface="Carlito"/>
            </a:endParaRPr>
          </a:p>
          <a:p>
            <a:pPr marL="12700" marR="5080" algn="ctr">
              <a:lnSpc>
                <a:spcPts val="2160"/>
              </a:lnSpc>
              <a:spcBef>
                <a:spcPts val="1030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73EBF8"/>
                </a:solidFill>
                <a:latin typeface="Carlito"/>
                <a:cs typeface="Carlito"/>
              </a:rPr>
              <a:t>well-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known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sz="2000" spc="-20" dirty="0">
                <a:solidFill>
                  <a:srgbClr val="73EBF8"/>
                </a:solidFill>
                <a:latin typeface="Carlito"/>
                <a:cs typeface="Carlito"/>
              </a:rPr>
              <a:t> that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divides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data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set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number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clusters.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2893" y="3431260"/>
            <a:ext cx="3154045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118110" indent="-635" algn="ctr">
              <a:lnSpc>
                <a:spcPct val="131500"/>
              </a:lnSpc>
              <a:spcBef>
                <a:spcPts val="100"/>
              </a:spcBef>
            </a:pP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Divisive</a:t>
            </a:r>
            <a:r>
              <a:rPr sz="2000" spc="-5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Analysis</a:t>
            </a:r>
            <a:r>
              <a:rPr sz="2000" spc="-65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Clustering: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A</a:t>
            </a:r>
            <a:r>
              <a:rPr sz="2000" spc="-4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divisive</a:t>
            </a:r>
            <a:r>
              <a:rPr sz="2000" spc="-2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clustering</a:t>
            </a:r>
            <a:r>
              <a:rPr sz="2000" spc="-2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039"/>
              </a:lnSpc>
            </a:pP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where</a:t>
            </a:r>
            <a:r>
              <a:rPr sz="2000" spc="-3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all</a:t>
            </a:r>
            <a:r>
              <a:rPr sz="2000" spc="-3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the</a:t>
            </a:r>
            <a:r>
              <a:rPr sz="2000" spc="-3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observations</a:t>
            </a:r>
            <a:r>
              <a:rPr sz="2000" spc="-3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6E02BD"/>
                </a:solidFill>
                <a:latin typeface="Carlito"/>
                <a:cs typeface="Carlito"/>
              </a:rPr>
              <a:t>are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280"/>
              </a:lnSpc>
            </a:pP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initially</a:t>
            </a:r>
            <a:r>
              <a:rPr sz="2000" spc="-5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grouped</a:t>
            </a:r>
            <a:r>
              <a:rPr sz="2000" spc="-75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together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7140" y="3486658"/>
            <a:ext cx="3058160" cy="1408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Other</a:t>
            </a:r>
            <a:r>
              <a:rPr sz="2000" spc="-55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methods</a:t>
            </a:r>
            <a:r>
              <a:rPr sz="2000" spc="-4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(not</a:t>
            </a:r>
            <a:r>
              <a:rPr sz="2000" spc="-5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from</a:t>
            </a:r>
            <a:r>
              <a:rPr sz="2000" spc="-40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6E02BD"/>
                </a:solidFill>
                <a:latin typeface="Carlito"/>
                <a:cs typeface="Carlito"/>
              </a:rPr>
              <a:t>our </a:t>
            </a: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documents):</a:t>
            </a:r>
            <a:endParaRPr sz="2000" dirty="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-Hierarchical</a:t>
            </a:r>
            <a:endParaRPr sz="2000" dirty="0">
              <a:latin typeface="Carlito"/>
              <a:cs typeface="Carlito"/>
            </a:endParaRPr>
          </a:p>
          <a:p>
            <a:pPr marL="1270" algn="ctr">
              <a:lnSpc>
                <a:spcPct val="100000"/>
              </a:lnSpc>
              <a:spcBef>
                <a:spcPts val="765"/>
              </a:spcBef>
            </a:pPr>
            <a:r>
              <a:rPr sz="2000" spc="-10" dirty="0">
                <a:solidFill>
                  <a:srgbClr val="6E02BD"/>
                </a:solidFill>
                <a:latin typeface="Carlito"/>
                <a:cs typeface="Carlito"/>
              </a:rPr>
              <a:t>-</a:t>
            </a:r>
            <a:r>
              <a:rPr sz="2000" spc="-20" dirty="0">
                <a:solidFill>
                  <a:srgbClr val="6E02BD"/>
                </a:solidFill>
                <a:latin typeface="Carlito"/>
                <a:cs typeface="Carlito"/>
              </a:rPr>
              <a:t>Self-</a:t>
            </a:r>
            <a:r>
              <a:rPr sz="2000" dirty="0">
                <a:solidFill>
                  <a:srgbClr val="6E02BD"/>
                </a:solidFill>
                <a:latin typeface="Carlito"/>
                <a:cs typeface="Carlito"/>
              </a:rPr>
              <a:t>Organizing</a:t>
            </a:r>
            <a:r>
              <a:rPr sz="2000" spc="-35" dirty="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6E02BD"/>
                </a:solidFill>
                <a:latin typeface="Carlito"/>
                <a:cs typeface="Carlito"/>
              </a:rPr>
              <a:t>Maps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K-</a:t>
            </a:r>
            <a:r>
              <a:rPr dirty="0"/>
              <a:t>mean</a:t>
            </a:r>
            <a:r>
              <a:rPr spc="-2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1104391" y="2629916"/>
            <a:ext cx="6625590" cy="229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k-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means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has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two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main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steps:</a:t>
            </a:r>
            <a:endParaRPr sz="2000" dirty="0">
              <a:latin typeface="Carlito"/>
              <a:cs typeface="Carlito"/>
            </a:endParaRPr>
          </a:p>
          <a:p>
            <a:pPr marL="12700" marR="382905" indent="248920">
              <a:lnSpc>
                <a:spcPct val="140000"/>
              </a:lnSpc>
              <a:spcBef>
                <a:spcPts val="994"/>
              </a:spcBef>
              <a:buAutoNum type="arabicPeriod"/>
              <a:tabLst>
                <a:tab pos="261620" algn="l"/>
              </a:tabLst>
            </a:pP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Initialization:</a:t>
            </a:r>
            <a:r>
              <a:rPr sz="2000" spc="-2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places</a:t>
            </a:r>
            <a:r>
              <a:rPr sz="2000" spc="-2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one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k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groups.</a:t>
            </a:r>
            <a:endParaRPr sz="2000" dirty="0">
              <a:latin typeface="Carlito"/>
              <a:cs typeface="Carlito"/>
            </a:endParaRPr>
          </a:p>
          <a:p>
            <a:pPr marL="261620" indent="-248920">
              <a:lnSpc>
                <a:spcPct val="100000"/>
              </a:lnSpc>
              <a:spcBef>
                <a:spcPts val="1970"/>
              </a:spcBef>
              <a:buAutoNum type="arabicPeriod"/>
              <a:tabLst>
                <a:tab pos="261620" algn="l"/>
              </a:tabLst>
            </a:pP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Iteration: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measures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distance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between</a:t>
            </a:r>
            <a:r>
              <a:rPr sz="2000" spc="-6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group,</a:t>
            </a:r>
            <a:r>
              <a:rPr sz="2000" spc="-6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then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moves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5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to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closest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73EBF8"/>
                </a:solidFill>
                <a:latin typeface="Carlito"/>
                <a:cs typeface="Carlito"/>
              </a:rPr>
              <a:t>group.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953" y="5786729"/>
            <a:ext cx="5066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partitional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nonhierarchical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704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Our </a:t>
            </a:r>
            <a:r>
              <a:rPr spc="-10" dirty="0"/>
              <a:t>dataset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0623" y="2509054"/>
            <a:ext cx="6683375" cy="3627754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We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use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provided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dataset,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which</a:t>
            </a:r>
            <a:r>
              <a:rPr sz="2000" spc="-6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be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found</a:t>
            </a:r>
            <a:r>
              <a:rPr sz="2000" spc="-7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in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i="1" spc="-10" dirty="0">
                <a:solidFill>
                  <a:srgbClr val="73EBF8"/>
                </a:solidFill>
                <a:latin typeface="Carlito"/>
                <a:cs typeface="Carlito"/>
              </a:rPr>
              <a:t>sporulation-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i="1" spc="-10" dirty="0">
                <a:solidFill>
                  <a:srgbClr val="73EBF8"/>
                </a:solidFill>
                <a:latin typeface="Carlito"/>
                <a:cs typeface="Carlito"/>
              </a:rPr>
              <a:t>filtered.txt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Carlito"/>
              <a:cs typeface="Carlito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  <a:tab pos="2113280" algn="l"/>
                <a:tab pos="2453005" algn="l"/>
                <a:tab pos="2964815" algn="l"/>
                <a:tab pos="3305810" algn="l"/>
                <a:tab pos="3646170" algn="l"/>
                <a:tab pos="3987165" algn="l"/>
                <a:tab pos="432816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columns: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t0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t0,5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t2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t5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t7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t9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t11,5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genes: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474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(first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0-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th)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intervals: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normalize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dataset:</a:t>
            </a:r>
            <a:r>
              <a:rPr sz="1600" spc="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*drop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‘Genes’</a:t>
            </a:r>
            <a:r>
              <a:rPr sz="16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1600" dirty="0">
              <a:latin typeface="Arial"/>
              <a:cs typeface="Arial"/>
            </a:endParaRPr>
          </a:p>
          <a:p>
            <a:pPr marL="2755265">
              <a:lnSpc>
                <a:spcPct val="100000"/>
              </a:lnSpc>
              <a:spcBef>
                <a:spcPts val="101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*conversion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float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endParaRPr sz="1600" dirty="0">
              <a:latin typeface="Arial"/>
              <a:cs typeface="Arial"/>
            </a:endParaRPr>
          </a:p>
          <a:p>
            <a:pPr marL="2760980">
              <a:lnSpc>
                <a:spcPct val="100000"/>
              </a:lnSpc>
              <a:spcBef>
                <a:spcPts val="4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*quantile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normalization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4988" y="6347459"/>
            <a:ext cx="77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spc="-6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59523" y="3011423"/>
            <a:ext cx="5020310" cy="3519170"/>
            <a:chOff x="6859523" y="3011423"/>
            <a:chExt cx="5020310" cy="351917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9523" y="3011423"/>
              <a:ext cx="5020056" cy="17312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7747" y="4922519"/>
              <a:ext cx="4751832" cy="160782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54688" y="6486931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6031" y="28681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048" y="2688335"/>
            <a:ext cx="7613904" cy="28544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9620" y="308228"/>
            <a:ext cx="559435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92505" marR="5080" indent="-980440">
              <a:lnSpc>
                <a:spcPts val="4750"/>
              </a:lnSpc>
              <a:spcBef>
                <a:spcPts val="700"/>
              </a:spcBef>
            </a:pPr>
            <a:r>
              <a:rPr dirty="0"/>
              <a:t>Creation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dirty="0"/>
              <a:t>data</a:t>
            </a:r>
            <a:r>
              <a:rPr spc="-125" dirty="0"/>
              <a:t> </a:t>
            </a:r>
            <a:r>
              <a:rPr spc="-10" dirty="0"/>
              <a:t>without </a:t>
            </a:r>
            <a:r>
              <a:rPr dirty="0"/>
              <a:t>one</a:t>
            </a:r>
            <a:r>
              <a:rPr spc="-50" dirty="0"/>
              <a:t> </a:t>
            </a:r>
            <a:r>
              <a:rPr dirty="0"/>
              <a:t>times</a:t>
            </a:r>
            <a:r>
              <a:rPr spc="-45" dirty="0"/>
              <a:t> </a:t>
            </a:r>
            <a:r>
              <a:rPr dirty="0"/>
              <a:t>step</a:t>
            </a:r>
            <a:r>
              <a:rPr spc="-55" dirty="0"/>
              <a:t> </a:t>
            </a:r>
            <a:r>
              <a:rPr spc="-25" dirty="0"/>
              <a:t>t</a:t>
            </a:r>
            <a:r>
              <a:rPr sz="2400" b="1" spc="-25" dirty="0">
                <a:latin typeface="Carlito"/>
                <a:cs typeface="Carlito"/>
              </a:rPr>
              <a:t>i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0" marR="5080" indent="-3905250">
              <a:lnSpc>
                <a:spcPts val="4750"/>
              </a:lnSpc>
              <a:spcBef>
                <a:spcPts val="700"/>
              </a:spcBef>
            </a:pPr>
            <a:r>
              <a:rPr spc="-10" dirty="0"/>
              <a:t>K-</a:t>
            </a:r>
            <a:r>
              <a:rPr dirty="0"/>
              <a:t>means</a:t>
            </a:r>
            <a:r>
              <a:rPr spc="-130" dirty="0"/>
              <a:t> </a:t>
            </a:r>
            <a:r>
              <a:rPr spc="-10" dirty="0"/>
              <a:t>Clustering</a:t>
            </a:r>
            <a:r>
              <a:rPr spc="-80" dirty="0"/>
              <a:t> </a:t>
            </a:r>
            <a:r>
              <a:rPr spc="-195" dirty="0">
                <a:latin typeface="Noto Sans Mono CJK HK"/>
                <a:cs typeface="Noto Sans Mono CJK HK"/>
              </a:rPr>
              <a:t>–</a:t>
            </a:r>
            <a:r>
              <a:rPr spc="-1205" dirty="0">
                <a:latin typeface="Noto Sans Mono CJK HK"/>
                <a:cs typeface="Noto Sans Mono CJK HK"/>
              </a:rPr>
              <a:t> </a:t>
            </a:r>
            <a:r>
              <a:rPr spc="-10" dirty="0"/>
              <a:t>implementation</a:t>
            </a:r>
            <a:r>
              <a:rPr spc="-7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25" dirty="0"/>
              <a:t>the </a:t>
            </a:r>
            <a:r>
              <a:rPr spc="-10" dirty="0"/>
              <a:t>algorithm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8675" y="2415539"/>
            <a:ext cx="8994648" cy="32293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451" y="1629155"/>
            <a:ext cx="6483096" cy="17266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K-</a:t>
            </a:r>
            <a:r>
              <a:rPr dirty="0"/>
              <a:t>means</a:t>
            </a:r>
            <a:r>
              <a:rPr spc="-165" dirty="0"/>
              <a:t> </a:t>
            </a:r>
            <a:r>
              <a:rPr dirty="0"/>
              <a:t>Clustering</a:t>
            </a:r>
            <a:r>
              <a:rPr spc="-105" dirty="0"/>
              <a:t> </a:t>
            </a:r>
            <a:r>
              <a:rPr spc="-195" dirty="0">
                <a:latin typeface="Noto Sans Mono CJK HK"/>
                <a:cs typeface="Noto Sans Mono CJK HK"/>
              </a:rPr>
              <a:t>–</a:t>
            </a:r>
            <a:r>
              <a:rPr spc="-1205" dirty="0">
                <a:latin typeface="Noto Sans Mono CJK HK"/>
                <a:cs typeface="Noto Sans Mono CJK HK"/>
              </a:rPr>
              <a:t> </a:t>
            </a:r>
            <a:r>
              <a:rPr dirty="0"/>
              <a:t>execution</a:t>
            </a:r>
            <a:r>
              <a:rPr spc="-95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10" dirty="0"/>
              <a:t>results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0959" y="3429000"/>
            <a:ext cx="4450080" cy="31623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6116" y="308228"/>
            <a:ext cx="680339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82065" marR="5080" indent="-1270000">
              <a:lnSpc>
                <a:spcPts val="4750"/>
              </a:lnSpc>
              <a:spcBef>
                <a:spcPts val="700"/>
              </a:spcBef>
            </a:pPr>
            <a:r>
              <a:rPr spc="-10" dirty="0"/>
              <a:t>K-</a:t>
            </a:r>
            <a:r>
              <a:rPr dirty="0"/>
              <a:t>means</a:t>
            </a:r>
            <a:r>
              <a:rPr spc="-70" dirty="0"/>
              <a:t> </a:t>
            </a:r>
            <a:r>
              <a:rPr spc="-10" dirty="0"/>
              <a:t>Clustering</a:t>
            </a:r>
            <a:r>
              <a:rPr spc="-65" dirty="0"/>
              <a:t> </a:t>
            </a:r>
            <a:r>
              <a:rPr dirty="0"/>
              <a:t>-</a:t>
            </a:r>
            <a:r>
              <a:rPr spc="-65" dirty="0"/>
              <a:t> </a:t>
            </a:r>
            <a:r>
              <a:rPr spc="-10" dirty="0"/>
              <a:t>counting </a:t>
            </a: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silhoutte</a:t>
            </a:r>
            <a:r>
              <a:rPr spc="-95" dirty="0"/>
              <a:t> </a:t>
            </a:r>
            <a:r>
              <a:rPr spc="-10" dirty="0"/>
              <a:t>index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67" y="2125979"/>
            <a:ext cx="10494264" cy="36652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921</Words>
  <Application>Microsoft Office PowerPoint</Application>
  <PresentationFormat>Panoramiczny</PresentationFormat>
  <Paragraphs>99</Paragraphs>
  <Slides>19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4" baseType="lpstr">
      <vt:lpstr>Arial</vt:lpstr>
      <vt:lpstr>Carlito</vt:lpstr>
      <vt:lpstr>Noto Sans Mono CJK HK</vt:lpstr>
      <vt:lpstr>Trebuchet MS</vt:lpstr>
      <vt:lpstr>Office Theme</vt:lpstr>
      <vt:lpstr>C l u s t e r i n g</vt:lpstr>
      <vt:lpstr>Problem</vt:lpstr>
      <vt:lpstr>Possible methods</vt:lpstr>
      <vt:lpstr>K-mean algorithm</vt:lpstr>
      <vt:lpstr>Our dataset</vt:lpstr>
      <vt:lpstr>Creation of data without one times step ti</vt:lpstr>
      <vt:lpstr>K-means Clustering – implementation of the algorithm</vt:lpstr>
      <vt:lpstr>K-means Clustering – execution and results</vt:lpstr>
      <vt:lpstr>K-means Clustering - counting the silhoutte index</vt:lpstr>
      <vt:lpstr>K-means Clustering – evaluating clustering performance</vt:lpstr>
      <vt:lpstr>Comparison with existing results 1</vt:lpstr>
      <vt:lpstr>Comparison with existing results 2</vt:lpstr>
      <vt:lpstr>Comparison with existing results 3</vt:lpstr>
      <vt:lpstr>Average temporal profiles</vt:lpstr>
      <vt:lpstr>Normalizing the data to start at 0 at time step 0</vt:lpstr>
      <vt:lpstr>Comparison of the results</vt:lpstr>
      <vt:lpstr>Conclusions</vt:lpstr>
      <vt:lpstr>Used sources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Tomasz Janeczko</cp:lastModifiedBy>
  <cp:revision>1</cp:revision>
  <dcterms:created xsi:type="dcterms:W3CDTF">2024-11-10T22:39:38Z</dcterms:created>
  <dcterms:modified xsi:type="dcterms:W3CDTF">2024-12-11T16:28:14Z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2024-11-10T00:00:00Z</vt:filetime>
  </property>
  <property fmtid="{D5CDD505-2E9C-101B-9397-08002B2CF9AE}" pid="3" name="Producer">
    <vt:lpwstr>3-Heights(TM) PDF Security Shell 4.8.25.2 (http://www.pdf-tools.com)</vt:lpwstr>
  </property>
</Properties>
</file>